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 id="2147483671" r:id="rId2"/>
  </p:sldMasterIdLst>
  <p:notesMasterIdLst>
    <p:notesMasterId r:id="rId12"/>
  </p:notesMasterIdLst>
  <p:sldIdLst>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Calibri" panose="020F0502020204030204" pitchFamily="34" charset="0"/>
      <p:regular r:id="rId13"/>
      <p:bold r:id="rId14"/>
      <p:italic r:id="rId15"/>
      <p:boldItalic r:id="rId16"/>
    </p:embeddedFont>
    <p:embeddedFont>
      <p:font typeface="Lobster"/>
      <p:regular r:id="rId17"/>
    </p:embeddedFont>
    <p:embeddedFont>
      <p:font typeface="Playfair Display" pitchFamily="2" charset="77"/>
      <p:regular r:id="rId18"/>
      <p:bold r:id="rId19"/>
      <p:italic r:id="rId20"/>
      <p:boldItalic r:id="rId21"/>
    </p:embeddedFont>
    <p:embeddedFont>
      <p:font typeface="Shadows Into Light" panose="02000000000000000000" pitchFamily="2" charset="77"/>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4FF87F-E5F0-300D-5229-27CC4B51928C}" v="275" dt="2020-08-21T18:10:13.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76"/>
  </p:normalViewPr>
  <p:slideViewPr>
    <p:cSldViewPr snapToGrid="0">
      <p:cViewPr varScale="1">
        <p:scale>
          <a:sx n="113" d="100"/>
          <a:sy n="113" d="100"/>
        </p:scale>
        <p:origin x="200" y="4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ton, Lakendria" userId="7ec2623f-84cc-48b4-8d8b-e402d4d002dc" providerId="ADAL" clId="{0CFB49E6-B8BE-0B47-A048-B4C70AD76001}"/>
    <pc:docChg chg="modSld">
      <pc:chgData name="Norton, Lakendria" userId="7ec2623f-84cc-48b4-8d8b-e402d4d002dc" providerId="ADAL" clId="{0CFB49E6-B8BE-0B47-A048-B4C70AD76001}" dt="2020-08-21T18:23:10.081" v="6" actId="1076"/>
      <pc:docMkLst>
        <pc:docMk/>
      </pc:docMkLst>
      <pc:sldChg chg="addSp modSp modAnim">
        <pc:chgData name="Norton, Lakendria" userId="7ec2623f-84cc-48b4-8d8b-e402d4d002dc" providerId="ADAL" clId="{0CFB49E6-B8BE-0B47-A048-B4C70AD76001}" dt="2020-08-21T18:23:10.081" v="6" actId="1076"/>
        <pc:sldMkLst>
          <pc:docMk/>
          <pc:sldMk cId="0" sldId="259"/>
        </pc:sldMkLst>
        <pc:picChg chg="add mod">
          <ac:chgData name="Norton, Lakendria" userId="7ec2623f-84cc-48b4-8d8b-e402d4d002dc" providerId="ADAL" clId="{0CFB49E6-B8BE-0B47-A048-B4C70AD76001}" dt="2020-08-21T18:23:10.081" v="6" actId="1076"/>
          <ac:picMkLst>
            <pc:docMk/>
            <pc:sldMk cId="0" sldId="259"/>
            <ac:picMk id="2" creationId="{03484BBC-ECA8-FF4A-965C-3B6865A5A217}"/>
          </ac:picMkLst>
        </pc:picChg>
      </pc:sldChg>
    </pc:docChg>
  </pc:docChgLst>
  <pc:docChgLst>
    <pc:chgData name="Norton, Lakendria" userId="S::nortonl2@leonschools.net::7ec2623f-84cc-48b4-8d8b-e402d4d002dc" providerId="AD" clId="Web-{D84FF87F-E5F0-300D-5229-27CC4B51928C}"/>
    <pc:docChg chg="delSld modSld">
      <pc:chgData name="Norton, Lakendria" userId="S::nortonl2@leonschools.net::7ec2623f-84cc-48b4-8d8b-e402d4d002dc" providerId="AD" clId="Web-{D84FF87F-E5F0-300D-5229-27CC4B51928C}" dt="2020-08-21T18:10:13.531" v="274" actId="20577"/>
      <pc:docMkLst>
        <pc:docMk/>
      </pc:docMkLst>
      <pc:sldChg chg="del">
        <pc:chgData name="Norton, Lakendria" userId="S::nortonl2@leonschools.net::7ec2623f-84cc-48b4-8d8b-e402d4d002dc" providerId="AD" clId="Web-{D84FF87F-E5F0-300D-5229-27CC4B51928C}" dt="2020-08-21T17:45:15.867" v="0"/>
        <pc:sldMkLst>
          <pc:docMk/>
          <pc:sldMk cId="0" sldId="256"/>
        </pc:sldMkLst>
      </pc:sldChg>
      <pc:sldChg chg="modSp">
        <pc:chgData name="Norton, Lakendria" userId="S::nortonl2@leonschools.net::7ec2623f-84cc-48b4-8d8b-e402d4d002dc" providerId="AD" clId="Web-{D84FF87F-E5F0-300D-5229-27CC4B51928C}" dt="2020-08-21T18:10:13.531" v="274" actId="20577"/>
        <pc:sldMkLst>
          <pc:docMk/>
          <pc:sldMk cId="0" sldId="259"/>
        </pc:sldMkLst>
        <pc:spChg chg="mod">
          <ac:chgData name="Norton, Lakendria" userId="S::nortonl2@leonschools.net::7ec2623f-84cc-48b4-8d8b-e402d4d002dc" providerId="AD" clId="Web-{D84FF87F-E5F0-300D-5229-27CC4B51928C}" dt="2020-08-21T18:10:13.531" v="274" actId="20577"/>
          <ac:spMkLst>
            <pc:docMk/>
            <pc:sldMk cId="0" sldId="259"/>
            <ac:spMk id="177" creationId="{00000000-0000-0000-0000-000000000000}"/>
          </ac:spMkLst>
        </pc:spChg>
      </pc:sldChg>
      <pc:sldChg chg="modSp">
        <pc:chgData name="Norton, Lakendria" userId="S::nortonl2@leonschools.net::7ec2623f-84cc-48b4-8d8b-e402d4d002dc" providerId="AD" clId="Web-{D84FF87F-E5F0-300D-5229-27CC4B51928C}" dt="2020-08-21T18:05:54.352" v="142" actId="20577"/>
        <pc:sldMkLst>
          <pc:docMk/>
          <pc:sldMk cId="0" sldId="264"/>
        </pc:sldMkLst>
        <pc:spChg chg="mod">
          <ac:chgData name="Norton, Lakendria" userId="S::nortonl2@leonschools.net::7ec2623f-84cc-48b4-8d8b-e402d4d002dc" providerId="AD" clId="Web-{D84FF87F-E5F0-300D-5229-27CC4B51928C}" dt="2020-08-21T18:05:54.352" v="142" actId="20577"/>
          <ac:spMkLst>
            <pc:docMk/>
            <pc:sldMk cId="0" sldId="264"/>
            <ac:spMk id="237" creationId="{00000000-0000-0000-0000-000000000000}"/>
          </ac:spMkLst>
        </pc:spChg>
      </pc:sldChg>
    </pc:docChg>
  </pc:docChgLst>
  <pc:docChgLst>
    <pc:chgData name="Norton, Lakendria" userId="S::nortonl2@leonschools.net::7ec2623f-84cc-48b4-8d8b-e402d4d002dc" providerId="AD" clId="Web-{21D637EE-465E-4D59-83E4-410601583CAA}"/>
    <pc:docChg chg="modSld">
      <pc:chgData name="Norton, Lakendria" userId="S::nortonl2@leonschools.net::7ec2623f-84cc-48b4-8d8b-e402d4d002dc" providerId="AD" clId="Web-{21D637EE-465E-4D59-83E4-410601583CAA}" dt="2020-08-20T16:23:08.741" v="138" actId="20577"/>
      <pc:docMkLst>
        <pc:docMk/>
      </pc:docMkLst>
      <pc:sldChg chg="modSp">
        <pc:chgData name="Norton, Lakendria" userId="S::nortonl2@leonschools.net::7ec2623f-84cc-48b4-8d8b-e402d4d002dc" providerId="AD" clId="Web-{21D637EE-465E-4D59-83E4-410601583CAA}" dt="2020-08-20T16:23:08.741" v="138" actId="20577"/>
        <pc:sldMkLst>
          <pc:docMk/>
          <pc:sldMk cId="0" sldId="261"/>
        </pc:sldMkLst>
        <pc:spChg chg="mod">
          <ac:chgData name="Norton, Lakendria" userId="S::nortonl2@leonschools.net::7ec2623f-84cc-48b4-8d8b-e402d4d002dc" providerId="AD" clId="Web-{21D637EE-465E-4D59-83E4-410601583CAA}" dt="2020-08-20T16:23:08.741" v="138" actId="20577"/>
          <ac:spMkLst>
            <pc:docMk/>
            <pc:sldMk cId="0" sldId="261"/>
            <ac:spMk id="20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d9413b110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8d9413b110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d9413b110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d9413b110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d9413b110_2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g8d9413b110_2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d9413b110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g8d9413b110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d9413b110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g8d9413b110_2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d9413b110_2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g8d9413b110_2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d9413b110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8d9413b110_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d9413b110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8d9413b110_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jpg"/><Relationship Id="rId7"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7.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6.jpg"/><Relationship Id="rId18" Type="http://schemas.openxmlformats.org/officeDocument/2006/relationships/image" Target="../media/image9.jpg"/><Relationship Id="rId3" Type="http://schemas.openxmlformats.org/officeDocument/2006/relationships/image" Target="../media/image3.jpg"/><Relationship Id="rId21" Type="http://schemas.openxmlformats.org/officeDocument/2006/relationships/hyperlink" Target="http://peaceartsite.com/sing-14.php" TargetMode="External"/><Relationship Id="rId7" Type="http://schemas.openxmlformats.org/officeDocument/2006/relationships/slide" Target="slide3.xml"/><Relationship Id="rId12" Type="http://schemas.openxmlformats.org/officeDocument/2006/relationships/slide" Target="slide8.xml"/><Relationship Id="rId17" Type="http://schemas.openxmlformats.org/officeDocument/2006/relationships/hyperlink" Target="https://pixnio.com/flora-plants/flowers/sunflowers-pictures/flower-sunflower-agriculture-environment-sunlight" TargetMode="External"/><Relationship Id="rId2" Type="http://schemas.openxmlformats.org/officeDocument/2006/relationships/notesSlide" Target="../notesSlides/notesSlide2.xml"/><Relationship Id="rId16" Type="http://schemas.openxmlformats.org/officeDocument/2006/relationships/image" Target="../media/image8.jpg"/><Relationship Id="rId20" Type="http://schemas.openxmlformats.org/officeDocument/2006/relationships/image" Target="../media/image10.gif"/><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5.jpg"/><Relationship Id="rId15" Type="http://schemas.openxmlformats.org/officeDocument/2006/relationships/hyperlink" Target="https://pixabay.com/en/elephant-africa-2923916/" TargetMode="External"/><Relationship Id="rId10" Type="http://schemas.openxmlformats.org/officeDocument/2006/relationships/slide" Target="slide6.xml"/><Relationship Id="rId19" Type="http://schemas.openxmlformats.org/officeDocument/2006/relationships/hyperlink" Target="https://pxhere.com/pt/photo/1569711" TargetMode="External"/><Relationship Id="rId4" Type="http://schemas.openxmlformats.org/officeDocument/2006/relationships/image" Target="../media/image4.png"/><Relationship Id="rId9" Type="http://schemas.openxmlformats.org/officeDocument/2006/relationships/slide" Target="slide5.xml"/><Relationship Id="rId14" Type="http://schemas.openxmlformats.org/officeDocument/2006/relationships/image" Target="../media/image7.jpg"/><Relationship Id="rId22"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slide" Target="slide3.xml"/><Relationship Id="rId12" Type="http://schemas.openxmlformats.org/officeDocument/2006/relationships/slide" Target="slide8.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12.jpg"/><Relationship Id="rId10" Type="http://schemas.openxmlformats.org/officeDocument/2006/relationships/slide" Target="slide6.xml"/><Relationship Id="rId4" Type="http://schemas.openxmlformats.org/officeDocument/2006/relationships/notesSlide" Target="../notesSlides/notesSlide3.xml"/><Relationship Id="rId9" Type="http://schemas.openxmlformats.org/officeDocument/2006/relationships/slide" Target="slide5.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5.jpg"/><Relationship Id="rId7" Type="http://schemas.openxmlformats.org/officeDocument/2006/relationships/slide" Target="slide5.xml"/><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16.png"/><Relationship Id="rId5" Type="http://schemas.openxmlformats.org/officeDocument/2006/relationships/slide" Target="slide3.xml"/><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8.jpg"/><Relationship Id="rId7"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slide" Target="slide3.xml"/><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0.jpg"/><Relationship Id="rId7"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1.png"/><Relationship Id="rId5" Type="http://schemas.openxmlformats.org/officeDocument/2006/relationships/slide" Target="slide3.xml"/><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slide" Target="slide5.xml"/><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3.png"/><Relationship Id="rId5" Type="http://schemas.openxmlformats.org/officeDocument/2006/relationships/slide" Target="slide3.xml"/><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7.xml"/><Relationship Id="rId14" Type="http://schemas.openxmlformats.org/officeDocument/2006/relationships/hyperlink" Target="mailto:nortonl2@leonschools.net"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9.png"/><Relationship Id="rId3" Type="http://schemas.openxmlformats.org/officeDocument/2006/relationships/image" Target="../media/image26.jpg"/><Relationship Id="rId7" Type="http://schemas.openxmlformats.org/officeDocument/2006/relationships/slide" Target="slide5.xml"/><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7.png"/><Relationship Id="rId5" Type="http://schemas.openxmlformats.org/officeDocument/2006/relationships/slide" Target="slide3.xml"/><Relationship Id="rId10" Type="http://schemas.openxmlformats.org/officeDocument/2006/relationships/slide" Target="slide8.xml"/><Relationship Id="rId4" Type="http://schemas.openxmlformats.org/officeDocument/2006/relationships/slide" Target="slide2.xml"/><Relationship Id="rId9" Type="http://schemas.openxmlformats.org/officeDocument/2006/relationships/slide" Target="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6">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6">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6">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6">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6">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6">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6">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p:nvPr/>
        </p:nvSpPr>
        <p:spPr>
          <a:xfrm>
            <a:off x="753850" y="1828799"/>
            <a:ext cx="7572000" cy="6274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Playfair Display" panose="020B0604020202020204" charset="0"/>
                <a:ea typeface="Indie Flower"/>
                <a:cs typeface="Hadassah Friedlaender" panose="020B0604020202020204" pitchFamily="18" charset="-79"/>
                <a:sym typeface="Indie Flower"/>
              </a:rPr>
              <a:t>Welcome to </a:t>
            </a:r>
            <a:r>
              <a:rPr lang="en-US" sz="1800" dirty="0">
                <a:latin typeface="Playfair Display" panose="020B0604020202020204" charset="0"/>
                <a:ea typeface="Indie Flower"/>
                <a:cs typeface="Hadassah Friedlaender" panose="020B0604020202020204" pitchFamily="18" charset="-79"/>
                <a:sym typeface="Indie Flower"/>
              </a:rPr>
              <a:t>Ms. Norton’s </a:t>
            </a:r>
            <a:r>
              <a:rPr lang="en" sz="1800" dirty="0">
                <a:latin typeface="Playfair Display" panose="020B0604020202020204" charset="0"/>
                <a:ea typeface="Indie Flower"/>
                <a:cs typeface="Hadassah Friedlaender" panose="020B0604020202020204" pitchFamily="18" charset="-79"/>
                <a:sym typeface="Indie Flower"/>
              </a:rPr>
              <a:t>Virtual </a:t>
            </a:r>
            <a:r>
              <a:rPr lang="en-US" sz="1800" dirty="0">
                <a:latin typeface="Playfair Display" panose="020B0604020202020204" charset="0"/>
                <a:ea typeface="Indie Flower"/>
                <a:cs typeface="Hadassah Friedlaender" panose="020B0604020202020204" pitchFamily="18" charset="-79"/>
                <a:sym typeface="Indie Flower"/>
              </a:rPr>
              <a:t>Orientation</a:t>
            </a:r>
            <a:r>
              <a:rPr lang="en" sz="1800" dirty="0">
                <a:latin typeface="Playfair Display" panose="020B0604020202020204" charset="0"/>
                <a:ea typeface="Indie Flower"/>
                <a:cs typeface="Hadassah Friedlaender" panose="020B0604020202020204" pitchFamily="18" charset="-79"/>
                <a:sym typeface="Indie Flower"/>
              </a:rPr>
              <a:t>! I am </a:t>
            </a:r>
            <a:r>
              <a:rPr lang="en-US" sz="1800" dirty="0">
                <a:latin typeface="Playfair Display" panose="020B0604020202020204" charset="0"/>
                <a:ea typeface="Indie Flower"/>
                <a:cs typeface="Hadassah Friedlaender" panose="020B0604020202020204" pitchFamily="18" charset="-79"/>
                <a:sym typeface="Indie Flower"/>
              </a:rPr>
              <a:t>super</a:t>
            </a:r>
            <a:r>
              <a:rPr lang="en" sz="1800" dirty="0">
                <a:latin typeface="Playfair Display" panose="020B0604020202020204" charset="0"/>
                <a:ea typeface="Indie Flower"/>
                <a:cs typeface="Hadassah Friedlaender" panose="020B0604020202020204" pitchFamily="18" charset="-79"/>
                <a:sym typeface="Indie Flower"/>
              </a:rPr>
              <a:t> excited to have your child in my </a:t>
            </a:r>
            <a:r>
              <a:rPr lang="en-US" sz="1800" dirty="0">
                <a:latin typeface="Playfair Display" panose="020B0604020202020204" charset="0"/>
                <a:ea typeface="Indie Flower"/>
                <a:cs typeface="Hadassah Friedlaender" panose="020B0604020202020204" pitchFamily="18" charset="-79"/>
                <a:sym typeface="Indie Flower"/>
              </a:rPr>
              <a:t>First Grade </a:t>
            </a:r>
            <a:r>
              <a:rPr lang="en" sz="1800" dirty="0">
                <a:latin typeface="Playfair Display" panose="020B0604020202020204" charset="0"/>
                <a:ea typeface="Indie Flower"/>
                <a:cs typeface="Hadassah Friedlaender" panose="020B0604020202020204" pitchFamily="18" charset="-79"/>
                <a:sym typeface="Indie Flower"/>
              </a:rPr>
              <a:t>class this year. </a:t>
            </a:r>
            <a:r>
              <a:rPr lang="en-US" sz="1800" dirty="0">
                <a:latin typeface="Playfair Display" panose="020B0604020202020204" charset="0"/>
                <a:ea typeface="Indie Flower"/>
                <a:cs typeface="Hadassah Friedlaender" panose="020B0604020202020204" pitchFamily="18" charset="-79"/>
                <a:sym typeface="Indie Flower"/>
              </a:rPr>
              <a:t>As we all know, this </a:t>
            </a:r>
          </a:p>
          <a:p>
            <a:pPr marL="0" lvl="0" indent="0" algn="l" rtl="0">
              <a:spcBef>
                <a:spcPts val="0"/>
              </a:spcBef>
              <a:spcAft>
                <a:spcPts val="0"/>
              </a:spcAft>
              <a:buNone/>
            </a:pPr>
            <a:r>
              <a:rPr lang="en-US" sz="1800" dirty="0">
                <a:latin typeface="Playfair Display" panose="020B0604020202020204" charset="0"/>
                <a:ea typeface="Indie Flower"/>
                <a:cs typeface="Hadassah Friedlaender" panose="020B0604020202020204" pitchFamily="18" charset="-79"/>
                <a:sym typeface="Indie Flower"/>
              </a:rPr>
              <a:t>year has required us to do things a little differently than normal. Although I wish that this meet and greet could be in person, I have included all of the information virtually for you.</a:t>
            </a:r>
            <a:endParaRPr sz="1800" dirty="0">
              <a:latin typeface="Playfair Display" panose="020B0604020202020204" charset="0"/>
              <a:ea typeface="Indie Flower"/>
              <a:cs typeface="Hadassah Friedlaender" panose="020B0604020202020204" pitchFamily="18" charset="-79"/>
              <a:sym typeface="Indie Flower"/>
            </a:endParaRPr>
          </a:p>
          <a:p>
            <a:pPr marL="0" lvl="0" indent="0" algn="l" rtl="0">
              <a:spcBef>
                <a:spcPts val="0"/>
              </a:spcBef>
              <a:spcAft>
                <a:spcPts val="0"/>
              </a:spcAft>
              <a:buNone/>
            </a:pPr>
            <a:endParaRPr sz="1800" dirty="0">
              <a:latin typeface="Playfair Display" panose="020B0604020202020204" charset="0"/>
              <a:ea typeface="Indie Flower"/>
              <a:cs typeface="Hadassah Friedlaender" panose="020B0604020202020204" pitchFamily="18" charset="-79"/>
              <a:sym typeface="Indie Flower"/>
            </a:endParaRPr>
          </a:p>
          <a:p>
            <a:pPr marL="0" lvl="0" indent="0" algn="l" rtl="0">
              <a:spcBef>
                <a:spcPts val="0"/>
              </a:spcBef>
              <a:spcAft>
                <a:spcPts val="0"/>
              </a:spcAft>
              <a:buNone/>
            </a:pPr>
            <a:endParaRPr sz="1800" dirty="0">
              <a:latin typeface="Playfair Display" panose="020B0604020202020204" charset="0"/>
              <a:ea typeface="Indie Flower"/>
              <a:cs typeface="Hadassah Friedlaender" panose="020B0604020202020204" pitchFamily="18" charset="-79"/>
              <a:sym typeface="Indie Flower"/>
            </a:endParaRPr>
          </a:p>
          <a:p>
            <a:pPr marL="0" lvl="0" indent="0" algn="l" rtl="0">
              <a:spcBef>
                <a:spcPts val="0"/>
              </a:spcBef>
              <a:spcAft>
                <a:spcPts val="0"/>
              </a:spcAft>
              <a:buNone/>
            </a:pPr>
            <a:endParaRPr lang="en-US" sz="1800" dirty="0">
              <a:latin typeface="Playfair Display" panose="020B0604020202020204" charset="0"/>
              <a:ea typeface="Indie Flower"/>
              <a:cs typeface="Hadassah Friedlaender" panose="020B0604020202020204" pitchFamily="18" charset="-79"/>
              <a:sym typeface="Indie Flower"/>
            </a:endParaRPr>
          </a:p>
          <a:p>
            <a:pPr marL="0" lvl="0" indent="0" algn="l" rtl="0">
              <a:spcBef>
                <a:spcPts val="0"/>
              </a:spcBef>
              <a:spcAft>
                <a:spcPts val="0"/>
              </a:spcAft>
              <a:buNone/>
            </a:pPr>
            <a:r>
              <a:rPr lang="en-US" sz="1800" dirty="0">
                <a:latin typeface="Playfair Display" panose="020B0604020202020204" charset="0"/>
                <a:ea typeface="Indie Flower"/>
                <a:cs typeface="Hadassah Friedlaender" panose="020B0604020202020204" pitchFamily="18" charset="-79"/>
                <a:sym typeface="Indie Flower"/>
              </a:rPr>
              <a:t>This will be a Great Year</a:t>
            </a:r>
            <a:r>
              <a:rPr lang="en" sz="1800" dirty="0">
                <a:latin typeface="Playfair Display" panose="020B0604020202020204" charset="0"/>
                <a:ea typeface="Indie Flower"/>
                <a:cs typeface="Hadassah Friedlaender" panose="020B0604020202020204" pitchFamily="18" charset="-79"/>
                <a:sym typeface="Indie Flower"/>
              </a:rPr>
              <a:t>!</a:t>
            </a:r>
            <a:endParaRPr sz="1800" dirty="0">
              <a:latin typeface="Playfair Display" panose="020B0604020202020204" charset="0"/>
              <a:ea typeface="Indie Flower"/>
              <a:cs typeface="Hadassah Friedlaender" panose="020B0604020202020204" pitchFamily="18" charset="-79"/>
              <a:sym typeface="Indie Flower"/>
            </a:endParaRPr>
          </a:p>
          <a:p>
            <a:pPr marL="0" lvl="0" indent="0" algn="r" rtl="0">
              <a:spcBef>
                <a:spcPts val="0"/>
              </a:spcBef>
              <a:spcAft>
                <a:spcPts val="0"/>
              </a:spcAft>
              <a:buNone/>
            </a:pPr>
            <a:r>
              <a:rPr lang="en" sz="1800" dirty="0">
                <a:latin typeface="Playfair Display"/>
                <a:ea typeface="Playfair Display"/>
                <a:cs typeface="Playfair Display"/>
                <a:sym typeface="Playfair Display"/>
              </a:rPr>
              <a:t>Love, </a:t>
            </a:r>
            <a:r>
              <a:rPr lang="en" sz="1800" dirty="0">
                <a:latin typeface="Lobster"/>
                <a:ea typeface="Lobster"/>
                <a:cs typeface="Lobster"/>
                <a:sym typeface="Lobster"/>
              </a:rPr>
              <a:t>Ms. Norton</a:t>
            </a:r>
            <a:endParaRPr sz="1800" dirty="0">
              <a:latin typeface="Lobster"/>
              <a:ea typeface="Lobster"/>
              <a:cs typeface="Lobster"/>
              <a:sym typeface="Lobster"/>
            </a:endParaRPr>
          </a:p>
        </p:txBody>
      </p:sp>
      <p:pic>
        <p:nvPicPr>
          <p:cNvPr id="5" name="Picture 4" descr="A picture containing room, window&#10;&#10;Description automatically generated">
            <a:extLst>
              <a:ext uri="{FF2B5EF4-FFF2-40B4-BE49-F238E27FC236}">
                <a16:creationId xmlns:a16="http://schemas.microsoft.com/office/drawing/2014/main" id="{C69181DB-FF4A-4FD4-9688-F29DD2296569}"/>
              </a:ext>
            </a:extLst>
          </p:cNvPr>
          <p:cNvPicPr>
            <a:picLocks noChangeAspect="1"/>
          </p:cNvPicPr>
          <p:nvPr/>
        </p:nvPicPr>
        <p:blipFill>
          <a:blip r:embed="rId11"/>
          <a:stretch>
            <a:fillRect/>
          </a:stretch>
        </p:blipFill>
        <p:spPr>
          <a:xfrm>
            <a:off x="4342977" y="3469342"/>
            <a:ext cx="1500171" cy="150017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49"/>
        <p:cNvGrpSpPr/>
        <p:nvPr/>
      </p:nvGrpSpPr>
      <p:grpSpPr>
        <a:xfrm>
          <a:off x="0" y="0"/>
          <a:ext cx="0" cy="0"/>
          <a:chOff x="0" y="0"/>
          <a:chExt cx="0" cy="0"/>
        </a:xfrm>
      </p:grpSpPr>
      <p:pic>
        <p:nvPicPr>
          <p:cNvPr id="150" name="Google Shape;150;p27"/>
          <p:cNvPicPr preferRelativeResize="0"/>
          <p:nvPr/>
        </p:nvPicPr>
        <p:blipFill>
          <a:blip r:embed="rId4">
            <a:alphaModFix/>
          </a:blip>
          <a:stretch>
            <a:fillRect/>
          </a:stretch>
        </p:blipFill>
        <p:spPr>
          <a:xfrm rot="-382563">
            <a:off x="291430" y="1541862"/>
            <a:ext cx="2166809" cy="2045155"/>
          </a:xfrm>
          <a:prstGeom prst="rect">
            <a:avLst/>
          </a:prstGeom>
          <a:noFill/>
          <a:ln w="76200" cap="flat" cmpd="sng">
            <a:solidFill>
              <a:srgbClr val="000000"/>
            </a:solidFill>
            <a:prstDash val="solid"/>
            <a:round/>
            <a:headEnd type="none" w="sm" len="sm"/>
            <a:tailEnd type="none" w="sm" len="sm"/>
          </a:ln>
        </p:spPr>
      </p:pic>
      <p:pic>
        <p:nvPicPr>
          <p:cNvPr id="151" name="Google Shape;151;p27"/>
          <p:cNvPicPr preferRelativeResize="0"/>
          <p:nvPr/>
        </p:nvPicPr>
        <p:blipFill>
          <a:blip r:embed="rId5"/>
          <a:srcRect/>
          <a:stretch/>
        </p:blipFill>
        <p:spPr>
          <a:xfrm rot="-389153">
            <a:off x="313636" y="1536791"/>
            <a:ext cx="2175553" cy="1937849"/>
          </a:xfrm>
          <a:prstGeom prst="rect">
            <a:avLst/>
          </a:prstGeom>
          <a:noFill/>
          <a:ln w="38100" cap="flat" cmpd="sng">
            <a:solidFill>
              <a:srgbClr val="000000"/>
            </a:solidFill>
            <a:prstDash val="solid"/>
            <a:round/>
            <a:headEnd type="none" w="sm" len="sm"/>
            <a:tailEnd type="none" w="sm" len="sm"/>
          </a:ln>
        </p:spPr>
      </p:pic>
      <p:sp>
        <p:nvSpPr>
          <p:cNvPr id="152" name="Google Shape;152;p27">
            <a:hlinkClick r:id="rId6"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7">
            <a:hlinkClick r:id="rId7"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7">
            <a:hlinkClick r:id="rId8"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7">
            <a:hlinkClick r:id="rId9"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7">
            <a:hlinkClick r:id="rId10"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7">
            <a:hlinkClick r:id="rId11"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7">
            <a:hlinkClick r:id="rId12"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7"/>
          <p:cNvSpPr txBox="1"/>
          <p:nvPr/>
        </p:nvSpPr>
        <p:spPr>
          <a:xfrm>
            <a:off x="2733250" y="1545876"/>
            <a:ext cx="4974000" cy="52497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dirty="0">
                <a:solidFill>
                  <a:schemeClr val="tx1"/>
                </a:solidFill>
                <a:latin typeface="Playfair Display" panose="020B0604020202020204" charset="0"/>
                <a:ea typeface="Shadows Into Light"/>
                <a:cs typeface="Shadows Into Light"/>
                <a:sym typeface="Shadows Into Light"/>
              </a:rPr>
              <a:t>Hi parents and students, I am Ms. Norton.</a:t>
            </a:r>
          </a:p>
          <a:p>
            <a:pPr marL="0" lvl="0" indent="0" algn="ctr" rtl="0">
              <a:spcBef>
                <a:spcPts val="0"/>
              </a:spcBef>
              <a:spcAft>
                <a:spcPts val="0"/>
              </a:spcAft>
              <a:buNone/>
            </a:pPr>
            <a:r>
              <a:rPr lang="en-US" sz="1200" b="1" dirty="0">
                <a:solidFill>
                  <a:schemeClr val="tx1"/>
                </a:solidFill>
                <a:latin typeface="Playfair Display" panose="020B0604020202020204" charset="0"/>
                <a:ea typeface="Shadows Into Light"/>
                <a:cs typeface="Shadows Into Light"/>
                <a:sym typeface="Shadows Into Light"/>
              </a:rPr>
              <a:t>Hope you’re </a:t>
            </a:r>
            <a:r>
              <a:rPr lang="en-US" sz="1200" b="1" dirty="0" err="1">
                <a:solidFill>
                  <a:schemeClr val="tx1"/>
                </a:solidFill>
                <a:latin typeface="Playfair Display" panose="020B0604020202020204" charset="0"/>
                <a:ea typeface="Shadows Into Light"/>
                <a:cs typeface="Shadows Into Light"/>
                <a:sym typeface="Shadows Into Light"/>
              </a:rPr>
              <a:t>hangin</a:t>
            </a:r>
            <a:r>
              <a:rPr lang="en-US" sz="1200" b="1" dirty="0">
                <a:solidFill>
                  <a:schemeClr val="tx1"/>
                </a:solidFill>
                <a:latin typeface="Playfair Display" panose="020B0604020202020204" charset="0"/>
                <a:ea typeface="Shadows Into Light"/>
                <a:cs typeface="Shadows Into Light"/>
                <a:sym typeface="Shadows Into Light"/>
              </a:rPr>
              <a:t>’ in there</a:t>
            </a:r>
            <a:r>
              <a:rPr lang="en-US" sz="1200" b="1" dirty="0">
                <a:solidFill>
                  <a:schemeClr val="tx1"/>
                </a:solidFill>
                <a:latin typeface="Playfair Display" panose="020B0604020202020204" charset="0"/>
                <a:ea typeface="Shadows Into Light"/>
                <a:cs typeface="Shadows Into Light"/>
                <a:sym typeface="Wingdings" panose="05000000000000000000" pitchFamily="2" charset="2"/>
              </a:rPr>
              <a:t> </a:t>
            </a:r>
            <a:endParaRPr sz="1200" b="1" dirty="0">
              <a:solidFill>
                <a:schemeClr val="tx1"/>
              </a:solidFill>
              <a:latin typeface="Playfair Display" panose="020B0604020202020204" charset="0"/>
              <a:ea typeface="Shadows Into Light"/>
              <a:cs typeface="Shadows Into Light"/>
              <a:sym typeface="Shadows Into Light"/>
            </a:endParaRPr>
          </a:p>
          <a:p>
            <a:pPr marL="0" lvl="0" indent="0" algn="ctr" rtl="0">
              <a:spcBef>
                <a:spcPts val="0"/>
              </a:spcBef>
              <a:spcAft>
                <a:spcPts val="0"/>
              </a:spcAft>
              <a:buNone/>
            </a:pPr>
            <a:endParaRPr sz="1800" dirty="0">
              <a:latin typeface="Shadows Into Light"/>
              <a:ea typeface="Shadows Into Light"/>
              <a:cs typeface="Shadows Into Light"/>
              <a:sym typeface="Shadows Into Light"/>
            </a:endParaRPr>
          </a:p>
          <a:p>
            <a:pPr marL="0" lvl="0" indent="0" algn="ctr" rtl="0">
              <a:spcBef>
                <a:spcPts val="0"/>
              </a:spcBef>
              <a:spcAft>
                <a:spcPts val="0"/>
              </a:spcAft>
              <a:buNone/>
            </a:pPr>
            <a:r>
              <a:rPr lang="en-US" sz="1200" b="1" dirty="0">
                <a:latin typeface="Playfair Display" panose="020B0604020202020204" charset="0"/>
                <a:ea typeface="Shadows Into Light"/>
                <a:cs typeface="Shadows Into Light"/>
                <a:sym typeface="Shadows Into Light"/>
              </a:rPr>
              <a:t>I have spoken with most of you and as promised, here’s  a face to put with a name. This will be my first year teaching and I’m excited to meet each and every one of you. I am a Flagler Graduate, born and raised in Tallahassee, Florida. </a:t>
            </a:r>
            <a:endParaRPr sz="1200" b="1" dirty="0">
              <a:latin typeface="Playfair Display" panose="020B0604020202020204" charset="0"/>
              <a:ea typeface="Shadows Into Light"/>
              <a:cs typeface="Shadows Into Light"/>
              <a:sym typeface="Shadows Into Light"/>
            </a:endParaRPr>
          </a:p>
          <a:p>
            <a:pPr marL="0" lvl="0" indent="0" algn="ctr" rtl="0">
              <a:spcBef>
                <a:spcPts val="0"/>
              </a:spcBef>
              <a:spcAft>
                <a:spcPts val="0"/>
              </a:spcAft>
              <a:buNone/>
            </a:pPr>
            <a:endParaRPr sz="1800" dirty="0">
              <a:latin typeface="Shadows Into Light"/>
              <a:ea typeface="Shadows Into Light"/>
              <a:cs typeface="Shadows Into Light"/>
              <a:sym typeface="Shadows Into Light"/>
            </a:endParaRPr>
          </a:p>
          <a:p>
            <a:pPr marL="0" lvl="0" indent="0" algn="l" rtl="0">
              <a:spcBef>
                <a:spcPts val="0"/>
              </a:spcBef>
              <a:spcAft>
                <a:spcPts val="0"/>
              </a:spcAft>
              <a:buNone/>
            </a:pPr>
            <a:r>
              <a:rPr lang="en-US" sz="1200" b="1" dirty="0">
                <a:latin typeface="Playfair Display" panose="020B0604020202020204" charset="0"/>
                <a:ea typeface="Shadows Into Light"/>
                <a:cs typeface="Shadows Into Light"/>
                <a:sym typeface="Shadows Into Light"/>
              </a:rPr>
              <a:t>Some of my favorite things are</a:t>
            </a:r>
            <a:r>
              <a:rPr lang="en-US" sz="1200" dirty="0">
                <a:latin typeface="Playfair Display" panose="020B0604020202020204" charset="0"/>
                <a:ea typeface="Shadows Into Light"/>
                <a:cs typeface="Shadows Into Light"/>
                <a:sym typeface="Shadows Into Light"/>
              </a:rPr>
              <a:t>: </a:t>
            </a:r>
            <a:endParaRPr sz="1200" dirty="0">
              <a:latin typeface="Playfair Display" panose="020B0604020202020204" charset="0"/>
              <a:ea typeface="Shadows Into Light"/>
              <a:cs typeface="Shadows Into Light"/>
              <a:sym typeface="Shadows Into Light"/>
            </a:endParaRPr>
          </a:p>
          <a:p>
            <a:pPr marL="0" lvl="0" indent="0" algn="ctr" rtl="0">
              <a:spcBef>
                <a:spcPts val="0"/>
              </a:spcBef>
              <a:spcAft>
                <a:spcPts val="0"/>
              </a:spcAft>
              <a:buNone/>
            </a:pPr>
            <a:endParaRPr sz="1800" dirty="0">
              <a:latin typeface="Shadows Into Light"/>
              <a:ea typeface="Shadows Into Light"/>
              <a:cs typeface="Shadows Into Light"/>
              <a:sym typeface="Shadows Into Light"/>
            </a:endParaRPr>
          </a:p>
          <a:p>
            <a:pPr marL="0" lvl="0" indent="0" algn="ctr" rtl="0">
              <a:spcBef>
                <a:spcPts val="0"/>
              </a:spcBef>
              <a:spcAft>
                <a:spcPts val="0"/>
              </a:spcAft>
              <a:buNone/>
            </a:pPr>
            <a:endParaRPr sz="1800" dirty="0">
              <a:latin typeface="Shadows Into Light"/>
              <a:ea typeface="Shadows Into Light"/>
              <a:cs typeface="Shadows Into Light"/>
              <a:sym typeface="Shadows Into Light"/>
            </a:endParaRPr>
          </a:p>
          <a:p>
            <a:pPr marL="0" lvl="0" indent="0" algn="ctr" rtl="0">
              <a:spcBef>
                <a:spcPts val="0"/>
              </a:spcBef>
              <a:spcAft>
                <a:spcPts val="0"/>
              </a:spcAft>
              <a:buNone/>
            </a:pPr>
            <a:r>
              <a:rPr lang="en" sz="1800" dirty="0">
                <a:latin typeface="Playfair Display"/>
                <a:ea typeface="Playfair Display"/>
                <a:cs typeface="Playfair Display"/>
                <a:sym typeface="Playfair Display"/>
              </a:rPr>
              <a:t> </a:t>
            </a:r>
            <a:endParaRPr sz="1800" dirty="0">
              <a:latin typeface="Lobster"/>
              <a:ea typeface="Lobster"/>
              <a:cs typeface="Lobster"/>
              <a:sym typeface="Lobster"/>
            </a:endParaRPr>
          </a:p>
        </p:txBody>
      </p:sp>
      <p:pic>
        <p:nvPicPr>
          <p:cNvPr id="160" name="Google Shape;160;p27"/>
          <p:cNvPicPr preferRelativeResize="0"/>
          <p:nvPr/>
        </p:nvPicPr>
        <p:blipFill>
          <a:blip r:embed="rId4">
            <a:alphaModFix/>
          </a:blip>
          <a:stretch>
            <a:fillRect/>
          </a:stretch>
        </p:blipFill>
        <p:spPr>
          <a:xfrm rot="255914">
            <a:off x="269932" y="3289359"/>
            <a:ext cx="2155710" cy="1808858"/>
          </a:xfrm>
          <a:prstGeom prst="rect">
            <a:avLst/>
          </a:prstGeom>
          <a:noFill/>
          <a:ln w="76200" cap="flat" cmpd="sng">
            <a:solidFill>
              <a:srgbClr val="000000"/>
            </a:solidFill>
            <a:prstDash val="solid"/>
            <a:round/>
            <a:headEnd type="none" w="sm" len="sm"/>
            <a:tailEnd type="none" w="sm" len="sm"/>
          </a:ln>
        </p:spPr>
      </p:pic>
      <p:pic>
        <p:nvPicPr>
          <p:cNvPr id="161" name="Google Shape;161;p27"/>
          <p:cNvPicPr preferRelativeResize="0"/>
          <p:nvPr/>
        </p:nvPicPr>
        <p:blipFill>
          <a:blip r:embed="rId13"/>
          <a:srcRect/>
          <a:stretch/>
        </p:blipFill>
        <p:spPr>
          <a:xfrm rot="290379">
            <a:off x="291780" y="3306790"/>
            <a:ext cx="2143556" cy="1749406"/>
          </a:xfrm>
          <a:prstGeom prst="rect">
            <a:avLst/>
          </a:prstGeom>
          <a:noFill/>
          <a:ln w="38100" cap="flat" cmpd="sng">
            <a:solidFill>
              <a:srgbClr val="000000"/>
            </a:solidFill>
            <a:prstDash val="solid"/>
            <a:round/>
            <a:headEnd type="none" w="sm" len="sm"/>
            <a:tailEnd type="none" w="sm" len="sm"/>
          </a:ln>
        </p:spPr>
      </p:pic>
      <p:pic>
        <p:nvPicPr>
          <p:cNvPr id="3" name="Picture 2" descr="A baby elephant walking along a grass covered field&#10;&#10;Description automatically generated">
            <a:extLst>
              <a:ext uri="{FF2B5EF4-FFF2-40B4-BE49-F238E27FC236}">
                <a16:creationId xmlns:a16="http://schemas.microsoft.com/office/drawing/2014/main" id="{2090B355-A9AF-4B7B-81F1-3ADEE194BFE9}"/>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2882872" y="3738880"/>
            <a:ext cx="1033153" cy="730389"/>
          </a:xfrm>
          <a:prstGeom prst="rect">
            <a:avLst/>
          </a:prstGeom>
        </p:spPr>
      </p:pic>
      <p:pic>
        <p:nvPicPr>
          <p:cNvPr id="12" name="Picture 11" descr="A close up of a flower&#10;&#10;Description automatically generated">
            <a:extLst>
              <a:ext uri="{FF2B5EF4-FFF2-40B4-BE49-F238E27FC236}">
                <a16:creationId xmlns:a16="http://schemas.microsoft.com/office/drawing/2014/main" id="{F624599A-56BD-4747-B684-28D97EC63ABA}"/>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flipH="1">
            <a:off x="6914365" y="3738880"/>
            <a:ext cx="1192742" cy="762774"/>
          </a:xfrm>
          <a:prstGeom prst="rect">
            <a:avLst/>
          </a:prstGeom>
        </p:spPr>
      </p:pic>
      <p:pic>
        <p:nvPicPr>
          <p:cNvPr id="14" name="Picture 13" descr="A picture containing drawing, sign&#10;&#10;Description automatically generated">
            <a:extLst>
              <a:ext uri="{FF2B5EF4-FFF2-40B4-BE49-F238E27FC236}">
                <a16:creationId xmlns:a16="http://schemas.microsoft.com/office/drawing/2014/main" id="{9F6F57EF-8FED-49B1-8765-9AD714BA7DEB}"/>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5348759" y="3738880"/>
            <a:ext cx="1192742" cy="751711"/>
          </a:xfrm>
          <a:prstGeom prst="rect">
            <a:avLst/>
          </a:prstGeom>
        </p:spPr>
      </p:pic>
      <p:pic>
        <p:nvPicPr>
          <p:cNvPr id="16" name="Picture 15" descr="A picture containing sitting, clock&#10;&#10;Description automatically generated">
            <a:extLst>
              <a:ext uri="{FF2B5EF4-FFF2-40B4-BE49-F238E27FC236}">
                <a16:creationId xmlns:a16="http://schemas.microsoft.com/office/drawing/2014/main" id="{2E177776-CBAA-42EA-B9FA-1B373CEA822E}"/>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4249849" y="3717290"/>
            <a:ext cx="866967" cy="751979"/>
          </a:xfrm>
          <a:prstGeom prst="rect">
            <a:avLst/>
          </a:prstGeom>
        </p:spPr>
      </p:pic>
      <p:pic>
        <p:nvPicPr>
          <p:cNvPr id="19" name="Picture 18">
            <a:extLst>
              <a:ext uri="{FF2B5EF4-FFF2-40B4-BE49-F238E27FC236}">
                <a16:creationId xmlns:a16="http://schemas.microsoft.com/office/drawing/2014/main" id="{2B1EF565-40F8-4195-9E1E-7C2AE2F7288E}"/>
              </a:ext>
            </a:extLst>
          </p:cNvPr>
          <p:cNvPicPr>
            <a:picLocks noChangeAspect="1"/>
          </p:cNvPicPr>
          <p:nvPr/>
        </p:nvPicPr>
        <p:blipFill>
          <a:blip r:embed="rId22"/>
          <a:stretch>
            <a:fillRect/>
          </a:stretch>
        </p:blipFill>
        <p:spPr>
          <a:xfrm>
            <a:off x="7682541" y="1432251"/>
            <a:ext cx="1250310" cy="1132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5">
            <a:alphaModFix/>
          </a:blip>
          <a:stretch>
            <a:fillRect/>
          </a:stretch>
        </a:blipFill>
        <a:effectLst/>
      </p:bgPr>
    </p:bg>
    <p:spTree>
      <p:nvGrpSpPr>
        <p:cNvPr id="1" name="Shape 169"/>
        <p:cNvGrpSpPr/>
        <p:nvPr/>
      </p:nvGrpSpPr>
      <p:grpSpPr>
        <a:xfrm>
          <a:off x="0" y="0"/>
          <a:ext cx="0" cy="0"/>
          <a:chOff x="0" y="0"/>
          <a:chExt cx="0" cy="0"/>
        </a:xfrm>
      </p:grpSpPr>
      <p:sp>
        <p:nvSpPr>
          <p:cNvPr id="170" name="Google Shape;170;p28">
            <a:hlinkClick r:id="rId6"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8">
            <a:hlinkClick r:id="rId7"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8">
            <a:hlinkClick r:id="rId8"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8">
            <a:hlinkClick r:id="rId9"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8">
            <a:hlinkClick r:id="rId10"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8">
            <a:hlinkClick r:id="rId11"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8">
            <a:hlinkClick r:id="rId12"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8"/>
          <p:cNvSpPr txBox="1"/>
          <p:nvPr/>
        </p:nvSpPr>
        <p:spPr>
          <a:xfrm>
            <a:off x="852225" y="1708325"/>
            <a:ext cx="7280700" cy="747900"/>
          </a:xfrm>
          <a:prstGeom prst="rect">
            <a:avLst/>
          </a:prstGeom>
          <a:noFill/>
          <a:ln>
            <a:noFill/>
          </a:ln>
        </p:spPr>
        <p:txBody>
          <a:bodyPr spcFirstLastPara="1" wrap="square" lIns="91425" tIns="91425" rIns="91425" bIns="91425" anchor="t" anchorCtr="0">
            <a:noAutofit/>
          </a:bodyPr>
          <a:lstStyle/>
          <a:p>
            <a:pPr algn="ctr"/>
            <a:r>
              <a:rPr lang="en" sz="1800" dirty="0">
                <a:latin typeface="Playfair Display"/>
                <a:ea typeface="Lobster"/>
                <a:cs typeface="Lobster"/>
              </a:rPr>
              <a:t>Hello, first graders!!! Welcome to Ms. Norton's Class!!</a:t>
            </a:r>
          </a:p>
          <a:p>
            <a:pPr algn="ctr"/>
            <a:r>
              <a:rPr lang="en" sz="1800" dirty="0">
                <a:latin typeface="Playfair Display"/>
                <a:ea typeface="Lobster"/>
                <a:cs typeface="Lobster"/>
              </a:rPr>
              <a:t>Click video below for a virtual tour of our classroom. </a:t>
            </a:r>
          </a:p>
        </p:txBody>
      </p:sp>
      <p:pic>
        <p:nvPicPr>
          <p:cNvPr id="3" name="Picture 2" descr="A picture containing window&#10;&#10;Description automatically generated">
            <a:extLst>
              <a:ext uri="{FF2B5EF4-FFF2-40B4-BE49-F238E27FC236}">
                <a16:creationId xmlns:a16="http://schemas.microsoft.com/office/drawing/2014/main" id="{F859E6ED-2D9E-430F-A623-6BFFAAE6913A}"/>
              </a:ext>
            </a:extLst>
          </p:cNvPr>
          <p:cNvPicPr>
            <a:picLocks noChangeAspect="1"/>
          </p:cNvPicPr>
          <p:nvPr/>
        </p:nvPicPr>
        <p:blipFill>
          <a:blip r:embed="rId13"/>
          <a:stretch>
            <a:fillRect/>
          </a:stretch>
        </p:blipFill>
        <p:spPr>
          <a:xfrm>
            <a:off x="6528794" y="3101461"/>
            <a:ext cx="1694062" cy="1622519"/>
          </a:xfrm>
          <a:prstGeom prst="rect">
            <a:avLst/>
          </a:prstGeom>
        </p:spPr>
      </p:pic>
      <p:pic>
        <p:nvPicPr>
          <p:cNvPr id="2" name="Video.mov">
            <a:hlinkClick r:id="" action="ppaction://media"/>
            <a:extLst>
              <a:ext uri="{FF2B5EF4-FFF2-40B4-BE49-F238E27FC236}">
                <a16:creationId xmlns:a16="http://schemas.microsoft.com/office/drawing/2014/main" id="{03484BBC-ECA8-FF4A-965C-3B6865A5A217}"/>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2145058" y="2536612"/>
            <a:ext cx="3541933" cy="1995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9">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txBox="1"/>
          <p:nvPr/>
        </p:nvSpPr>
        <p:spPr>
          <a:xfrm>
            <a:off x="1489385" y="2272218"/>
            <a:ext cx="6708337" cy="7914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latin typeface="Lobster"/>
                <a:ea typeface="Lobster"/>
                <a:cs typeface="Lobster"/>
                <a:sym typeface="Lobster"/>
              </a:rPr>
              <a:t>My Class Schedule is a work in progress, but I will let you know the finalized times as soon as everything is set. For my Digital Academy students, I will be there to assist every step of the way. This is new to us all, but I’ll try to make things as easy and user friendly as possible. The first grade team will be pre-recording a daily “check-in” time (TBA) where out friends at home can see our friends in class and interact, virtually. Leon County is still working very hard to get computers out to those of you who need them.</a:t>
            </a:r>
          </a:p>
          <a:p>
            <a:pPr marL="0" lvl="0" indent="0" algn="ctr" rtl="0">
              <a:spcBef>
                <a:spcPts val="0"/>
              </a:spcBef>
              <a:spcAft>
                <a:spcPts val="0"/>
              </a:spcAft>
              <a:buNone/>
            </a:pPr>
            <a:endParaRPr lang="en-US" sz="1200" dirty="0">
              <a:latin typeface="Lobster"/>
              <a:ea typeface="Lobster"/>
              <a:cs typeface="Lobster"/>
              <a:sym typeface="Lobster"/>
            </a:endParaRPr>
          </a:p>
          <a:p>
            <a:pPr marL="0" lvl="0" indent="0" algn="ctr" rtl="0">
              <a:spcBef>
                <a:spcPts val="0"/>
              </a:spcBef>
              <a:spcAft>
                <a:spcPts val="0"/>
              </a:spcAft>
              <a:buNone/>
            </a:pPr>
            <a:r>
              <a:rPr lang="en-US" sz="1200" dirty="0">
                <a:latin typeface="Lobster"/>
                <a:ea typeface="Lobster"/>
                <a:cs typeface="Lobster"/>
                <a:sym typeface="Lobster"/>
              </a:rPr>
              <a:t>For my students reporting to school physically, things will look differently. Special Area will be coming into my classroom (except PE) to minimize traffic. Breakfast and Lunch will also take place inside my classroom. You are welcomed to send snacks with your child’s name on them. Please feel free to reach out to me if there are any questions or concerns. All ways of communicating can be found under the ”Contact Info” tab. </a:t>
            </a:r>
            <a:endParaRPr sz="1200" dirty="0">
              <a:latin typeface="Lobster"/>
              <a:ea typeface="Lobster"/>
              <a:cs typeface="Lobster"/>
              <a:sym typeface="Lobster"/>
            </a:endParaRPr>
          </a:p>
        </p:txBody>
      </p:sp>
      <p:pic>
        <p:nvPicPr>
          <p:cNvPr id="3" name="Picture 2" descr="A picture containing drawing&#10;&#10;Description automatically generated">
            <a:extLst>
              <a:ext uri="{FF2B5EF4-FFF2-40B4-BE49-F238E27FC236}">
                <a16:creationId xmlns:a16="http://schemas.microsoft.com/office/drawing/2014/main" id="{40B35C30-3E3B-4866-B021-BF4032050601}"/>
              </a:ext>
            </a:extLst>
          </p:cNvPr>
          <p:cNvPicPr>
            <a:picLocks noChangeAspect="1"/>
          </p:cNvPicPr>
          <p:nvPr/>
        </p:nvPicPr>
        <p:blipFill>
          <a:blip r:embed="rId11"/>
          <a:stretch>
            <a:fillRect/>
          </a:stretch>
        </p:blipFill>
        <p:spPr>
          <a:xfrm>
            <a:off x="247730" y="1374874"/>
            <a:ext cx="1667363" cy="1209911"/>
          </a:xfrm>
          <a:prstGeom prst="rect">
            <a:avLst/>
          </a:prstGeom>
        </p:spPr>
      </p:pic>
      <p:pic>
        <p:nvPicPr>
          <p:cNvPr id="5" name="Picture 4" descr="A close up of a sign&#10;&#10;Description automatically generated">
            <a:extLst>
              <a:ext uri="{FF2B5EF4-FFF2-40B4-BE49-F238E27FC236}">
                <a16:creationId xmlns:a16="http://schemas.microsoft.com/office/drawing/2014/main" id="{558A1F56-973E-4731-936C-4A823C2C60B0}"/>
              </a:ext>
            </a:extLst>
          </p:cNvPr>
          <p:cNvPicPr>
            <a:picLocks noChangeAspect="1"/>
          </p:cNvPicPr>
          <p:nvPr/>
        </p:nvPicPr>
        <p:blipFill>
          <a:blip r:embed="rId12"/>
          <a:stretch>
            <a:fillRect/>
          </a:stretch>
        </p:blipFill>
        <p:spPr>
          <a:xfrm>
            <a:off x="7375825" y="1321281"/>
            <a:ext cx="1359446" cy="1317096"/>
          </a:xfrm>
          <a:prstGeom prst="rect">
            <a:avLst/>
          </a:prstGeom>
        </p:spPr>
      </p:pic>
      <p:sp>
        <p:nvSpPr>
          <p:cNvPr id="6" name="TextBox 5">
            <a:extLst>
              <a:ext uri="{FF2B5EF4-FFF2-40B4-BE49-F238E27FC236}">
                <a16:creationId xmlns:a16="http://schemas.microsoft.com/office/drawing/2014/main" id="{EC62E5EA-39BE-4C79-99D6-D72498CFDB7A}"/>
              </a:ext>
            </a:extLst>
          </p:cNvPr>
          <p:cNvSpPr txBox="1"/>
          <p:nvPr/>
        </p:nvSpPr>
        <p:spPr>
          <a:xfrm flipH="1">
            <a:off x="3039035" y="1687443"/>
            <a:ext cx="3415553" cy="584775"/>
          </a:xfrm>
          <a:prstGeom prst="rect">
            <a:avLst/>
          </a:prstGeom>
          <a:noFill/>
        </p:spPr>
        <p:txBody>
          <a:bodyPr wrap="square" rtlCol="0">
            <a:spAutoFit/>
          </a:bodyPr>
          <a:lstStyle/>
          <a:p>
            <a:r>
              <a:rPr lang="en-US" sz="3200" b="1" dirty="0">
                <a:latin typeface="Playfair Display" panose="020B0604020202020204" charset="0"/>
              </a:rPr>
              <a:t>  Daily Schedule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30">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0">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0">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0">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0">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0">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0">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0"/>
          <p:cNvSpPr txBox="1"/>
          <p:nvPr/>
        </p:nvSpPr>
        <p:spPr>
          <a:xfrm>
            <a:off x="852225" y="1708325"/>
            <a:ext cx="7280700" cy="747900"/>
          </a:xfrm>
          <a:prstGeom prst="rect">
            <a:avLst/>
          </a:prstGeom>
          <a:noFill/>
          <a:ln>
            <a:noFill/>
          </a:ln>
        </p:spPr>
        <p:txBody>
          <a:bodyPr spcFirstLastPara="1" wrap="square" lIns="91425" tIns="91425" rIns="91425" bIns="91425" anchor="t" anchorCtr="0">
            <a:noAutofit/>
          </a:bodyPr>
          <a:lstStyle/>
          <a:p>
            <a:pPr algn="ctr"/>
            <a:r>
              <a:rPr lang="en" sz="1800" dirty="0">
                <a:latin typeface="Playfair Display"/>
                <a:ea typeface="Playfair Display"/>
                <a:cs typeface="Playfair Display"/>
              </a:rPr>
              <a:t>All required school forms are online, in your Parent Portal Focus account-which is on Fort Braden website. Please try to log in and make sure that everything is complete. If you have any questions, please contact me and I will do my best to help you with it. If there is anything that I need you to fill out, </a:t>
            </a:r>
            <a:r>
              <a:rPr lang="en" sz="1800" dirty="0" err="1">
                <a:latin typeface="Playfair Display"/>
                <a:ea typeface="Playfair Display"/>
                <a:cs typeface="Playfair Display"/>
              </a:rPr>
              <a:t>i</a:t>
            </a:r>
            <a:r>
              <a:rPr lang="en" sz="1800" dirty="0">
                <a:latin typeface="Playfair Display"/>
                <a:ea typeface="Playfair Display"/>
                <a:cs typeface="Playfair Display"/>
              </a:rPr>
              <a:t> will let you know ahead of time and send it via the Remind app or through email. </a:t>
            </a:r>
          </a:p>
        </p:txBody>
      </p:sp>
      <p:pic>
        <p:nvPicPr>
          <p:cNvPr id="3" name="Picture 2" descr="A close up of a logo&#10;&#10;Description automatically generated">
            <a:extLst>
              <a:ext uri="{FF2B5EF4-FFF2-40B4-BE49-F238E27FC236}">
                <a16:creationId xmlns:a16="http://schemas.microsoft.com/office/drawing/2014/main" id="{1BB65B5D-37D2-4260-B0B0-8F118F084231}"/>
              </a:ext>
            </a:extLst>
          </p:cNvPr>
          <p:cNvPicPr>
            <a:picLocks noChangeAspect="1"/>
          </p:cNvPicPr>
          <p:nvPr/>
        </p:nvPicPr>
        <p:blipFill>
          <a:blip r:embed="rId11"/>
          <a:stretch>
            <a:fillRect/>
          </a:stretch>
        </p:blipFill>
        <p:spPr>
          <a:xfrm>
            <a:off x="6240728" y="3074895"/>
            <a:ext cx="2099597" cy="18377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1">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1">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1">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1">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11;p31">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1">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1"/>
          <p:cNvSpPr txBox="1"/>
          <p:nvPr/>
        </p:nvSpPr>
        <p:spPr>
          <a:xfrm>
            <a:off x="1019425" y="1586753"/>
            <a:ext cx="7320900" cy="47334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latin typeface="Playfair Display"/>
                <a:ea typeface="Playfair Display"/>
                <a:cs typeface="Playfair Display"/>
                <a:sym typeface="Playfair Display"/>
              </a:rPr>
              <a:t>Mandatory Mask Wearing</a:t>
            </a:r>
          </a:p>
          <a:p>
            <a:pPr marL="0" lvl="0" indent="0" algn="ctr" rtl="0">
              <a:spcBef>
                <a:spcPts val="0"/>
              </a:spcBef>
              <a:spcAft>
                <a:spcPts val="0"/>
              </a:spcAft>
              <a:buNone/>
            </a:pPr>
            <a:endParaRPr lang="en-US" sz="1800" b="1" dirty="0">
              <a:latin typeface="Playfair Display"/>
              <a:ea typeface="Lobster"/>
              <a:cs typeface="Lobster"/>
              <a:sym typeface="Playfair Display"/>
            </a:endParaRPr>
          </a:p>
          <a:p>
            <a:pPr marL="0" lvl="0" indent="0" algn="ctr" rtl="0">
              <a:spcBef>
                <a:spcPts val="0"/>
              </a:spcBef>
              <a:spcAft>
                <a:spcPts val="0"/>
              </a:spcAft>
              <a:buNone/>
            </a:pPr>
            <a:r>
              <a:rPr lang="en-US" dirty="0">
                <a:latin typeface="Playfair Display"/>
                <a:ea typeface="Lobster"/>
                <a:cs typeface="Lobster"/>
                <a:sym typeface="Playfair Display"/>
              </a:rPr>
              <a:t>Fort Braden Students and Staff will be required to wear masks throughout the day (breaks will be implemented). No bandanas, gators (turtleneck style masks)or masks with ventilation holes will be permitted. Please let me know if your child may be in need of a mask.</a:t>
            </a:r>
          </a:p>
          <a:p>
            <a:pPr marL="0" lvl="0" indent="0" algn="ctr" rtl="0">
              <a:spcBef>
                <a:spcPts val="0"/>
              </a:spcBef>
              <a:spcAft>
                <a:spcPts val="0"/>
              </a:spcAft>
              <a:buNone/>
            </a:pPr>
            <a:endParaRPr dirty="0">
              <a:latin typeface="Lobster"/>
              <a:ea typeface="Lobster"/>
              <a:cs typeface="Lobster"/>
              <a:sym typeface="Lobster"/>
            </a:endParaRPr>
          </a:p>
        </p:txBody>
      </p:sp>
      <p:pic>
        <p:nvPicPr>
          <p:cNvPr id="3" name="Picture 2" descr="A picture containing food, drawing&#10;&#10;Description automatically generated">
            <a:extLst>
              <a:ext uri="{FF2B5EF4-FFF2-40B4-BE49-F238E27FC236}">
                <a16:creationId xmlns:a16="http://schemas.microsoft.com/office/drawing/2014/main" id="{1947FF95-82DE-4B42-9F04-1CDFD57B22BE}"/>
              </a:ext>
            </a:extLst>
          </p:cNvPr>
          <p:cNvPicPr>
            <a:picLocks noChangeAspect="1"/>
          </p:cNvPicPr>
          <p:nvPr/>
        </p:nvPicPr>
        <p:blipFill>
          <a:blip r:embed="rId11"/>
          <a:stretch>
            <a:fillRect/>
          </a:stretch>
        </p:blipFill>
        <p:spPr>
          <a:xfrm>
            <a:off x="3623732" y="3263153"/>
            <a:ext cx="2198695" cy="14643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p32">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23;p32">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txBox="1"/>
          <p:nvPr/>
        </p:nvSpPr>
        <p:spPr>
          <a:xfrm>
            <a:off x="748720" y="1942845"/>
            <a:ext cx="1316481" cy="74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US" sz="1800" dirty="0">
              <a:latin typeface="Lobster"/>
              <a:ea typeface="Lobster"/>
              <a:cs typeface="Lobster"/>
              <a:sym typeface="Lobster"/>
            </a:endParaRPr>
          </a:p>
        </p:txBody>
      </p:sp>
      <p:pic>
        <p:nvPicPr>
          <p:cNvPr id="3" name="Picture 2" descr="A picture containing clock, hat&#10;&#10;Description automatically generated">
            <a:extLst>
              <a:ext uri="{FF2B5EF4-FFF2-40B4-BE49-F238E27FC236}">
                <a16:creationId xmlns:a16="http://schemas.microsoft.com/office/drawing/2014/main" id="{B4F3170F-4CD7-4AD6-BFEF-6AD804D05B0F}"/>
              </a:ext>
            </a:extLst>
          </p:cNvPr>
          <p:cNvPicPr>
            <a:picLocks noChangeAspect="1"/>
          </p:cNvPicPr>
          <p:nvPr/>
        </p:nvPicPr>
        <p:blipFill>
          <a:blip r:embed="rId11"/>
          <a:stretch>
            <a:fillRect/>
          </a:stretch>
        </p:blipFill>
        <p:spPr>
          <a:xfrm>
            <a:off x="862275" y="3197565"/>
            <a:ext cx="1089372" cy="1197727"/>
          </a:xfrm>
          <a:prstGeom prst="rect">
            <a:avLst/>
          </a:prstGeom>
        </p:spPr>
      </p:pic>
      <p:pic>
        <p:nvPicPr>
          <p:cNvPr id="5" name="Picture 4" descr="A close up of text on a black background&#10;&#10;Description automatically generated">
            <a:extLst>
              <a:ext uri="{FF2B5EF4-FFF2-40B4-BE49-F238E27FC236}">
                <a16:creationId xmlns:a16="http://schemas.microsoft.com/office/drawing/2014/main" id="{51C3D095-9683-42F7-A02E-959B24C85F31}"/>
              </a:ext>
            </a:extLst>
          </p:cNvPr>
          <p:cNvPicPr>
            <a:picLocks noChangeAspect="1"/>
          </p:cNvPicPr>
          <p:nvPr/>
        </p:nvPicPr>
        <p:blipFill>
          <a:blip r:embed="rId12"/>
          <a:stretch>
            <a:fillRect/>
          </a:stretch>
        </p:blipFill>
        <p:spPr>
          <a:xfrm>
            <a:off x="6473310" y="3467996"/>
            <a:ext cx="1521879" cy="1182866"/>
          </a:xfrm>
          <a:prstGeom prst="rect">
            <a:avLst/>
          </a:prstGeom>
        </p:spPr>
      </p:pic>
      <p:pic>
        <p:nvPicPr>
          <p:cNvPr id="7" name="Picture 6" descr="A close up of a sign&#10;&#10;Description automatically generated">
            <a:extLst>
              <a:ext uri="{FF2B5EF4-FFF2-40B4-BE49-F238E27FC236}">
                <a16:creationId xmlns:a16="http://schemas.microsoft.com/office/drawing/2014/main" id="{BB33D584-088E-4EF5-A175-BA7CB5B4F680}"/>
              </a:ext>
            </a:extLst>
          </p:cNvPr>
          <p:cNvPicPr>
            <a:picLocks noChangeAspect="1"/>
          </p:cNvPicPr>
          <p:nvPr/>
        </p:nvPicPr>
        <p:blipFill>
          <a:blip r:embed="rId13"/>
          <a:stretch>
            <a:fillRect/>
          </a:stretch>
        </p:blipFill>
        <p:spPr>
          <a:xfrm>
            <a:off x="3641796" y="3467996"/>
            <a:ext cx="1521879" cy="1078647"/>
          </a:xfrm>
          <a:prstGeom prst="rect">
            <a:avLst/>
          </a:prstGeom>
        </p:spPr>
      </p:pic>
      <p:sp>
        <p:nvSpPr>
          <p:cNvPr id="2" name="TextBox 1">
            <a:extLst>
              <a:ext uri="{FF2B5EF4-FFF2-40B4-BE49-F238E27FC236}">
                <a16:creationId xmlns:a16="http://schemas.microsoft.com/office/drawing/2014/main" id="{BE684D39-DD62-C345-AC5F-1360AA107231}"/>
              </a:ext>
            </a:extLst>
          </p:cNvPr>
          <p:cNvSpPr txBox="1"/>
          <p:nvPr/>
        </p:nvSpPr>
        <p:spPr>
          <a:xfrm>
            <a:off x="3516410" y="1547894"/>
            <a:ext cx="2173189" cy="2031325"/>
          </a:xfrm>
          <a:prstGeom prst="rect">
            <a:avLst/>
          </a:prstGeom>
          <a:noFill/>
        </p:spPr>
        <p:txBody>
          <a:bodyPr wrap="square" rtlCol="0">
            <a:spAutoFit/>
          </a:bodyPr>
          <a:lstStyle/>
          <a:p>
            <a:r>
              <a:rPr lang="en-US" dirty="0"/>
              <a:t>The school phone number is 850-488-9374. My planning time is from 10:00-10:40 this is typically the best time to reach me. I can also be reached via email at </a:t>
            </a:r>
            <a:r>
              <a:rPr lang="en-US" dirty="0">
                <a:hlinkClick r:id="rId14"/>
              </a:rPr>
              <a:t>nortonl2@leonschools.net</a:t>
            </a:r>
            <a:r>
              <a:rPr lang="en-US" dirty="0"/>
              <a:t> </a:t>
            </a:r>
          </a:p>
        </p:txBody>
      </p:sp>
      <p:sp>
        <p:nvSpPr>
          <p:cNvPr id="4" name="TextBox 3">
            <a:extLst>
              <a:ext uri="{FF2B5EF4-FFF2-40B4-BE49-F238E27FC236}">
                <a16:creationId xmlns:a16="http://schemas.microsoft.com/office/drawing/2014/main" id="{1D2F94DC-E304-084D-AB11-D9BDD3199749}"/>
              </a:ext>
            </a:extLst>
          </p:cNvPr>
          <p:cNvSpPr txBox="1"/>
          <p:nvPr/>
        </p:nvSpPr>
        <p:spPr>
          <a:xfrm>
            <a:off x="748721" y="1715911"/>
            <a:ext cx="2581502" cy="1169551"/>
          </a:xfrm>
          <a:prstGeom prst="rect">
            <a:avLst/>
          </a:prstGeom>
          <a:noFill/>
        </p:spPr>
        <p:txBody>
          <a:bodyPr wrap="square" rtlCol="0">
            <a:spAutoFit/>
          </a:bodyPr>
          <a:lstStyle/>
          <a:p>
            <a:r>
              <a:rPr lang="en-US" dirty="0"/>
              <a:t>The ”Remind App” pictured below is a great form of communication. This app allows parents to send messages via text. </a:t>
            </a:r>
          </a:p>
        </p:txBody>
      </p:sp>
      <p:sp>
        <p:nvSpPr>
          <p:cNvPr id="6" name="TextBox 5">
            <a:extLst>
              <a:ext uri="{FF2B5EF4-FFF2-40B4-BE49-F238E27FC236}">
                <a16:creationId xmlns:a16="http://schemas.microsoft.com/office/drawing/2014/main" id="{57F59FDC-325A-0F4E-9B44-270A36B4FF08}"/>
              </a:ext>
            </a:extLst>
          </p:cNvPr>
          <p:cNvSpPr txBox="1"/>
          <p:nvPr/>
        </p:nvSpPr>
        <p:spPr>
          <a:xfrm>
            <a:off x="6128175" y="1547895"/>
            <a:ext cx="2078847" cy="1815882"/>
          </a:xfrm>
          <a:prstGeom prst="rect">
            <a:avLst/>
          </a:prstGeom>
          <a:noFill/>
        </p:spPr>
        <p:txBody>
          <a:bodyPr wrap="square" rtlCol="0">
            <a:spAutoFit/>
          </a:bodyPr>
          <a:lstStyle/>
          <a:p>
            <a:r>
              <a:rPr lang="en-US" dirty="0"/>
              <a:t>In person meetings/conferences can be scheduled by appointment, by contacting the front office. “Teams” is also an option for virtual meetings.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29"/>
        <p:cNvGrpSpPr/>
        <p:nvPr/>
      </p:nvGrpSpPr>
      <p:grpSpPr>
        <a:xfrm>
          <a:off x="0" y="0"/>
          <a:ext cx="0" cy="0"/>
          <a:chOff x="0" y="0"/>
          <a:chExt cx="0" cy="0"/>
        </a:xfrm>
      </p:grpSpPr>
      <p:sp>
        <p:nvSpPr>
          <p:cNvPr id="230" name="Google Shape;230;p33">
            <a:hlinkClick r:id="rId4" action="ppaction://hlinksldjump"/>
          </p:cNvPr>
          <p:cNvSpPr/>
          <p:nvPr/>
        </p:nvSpPr>
        <p:spPr>
          <a:xfrm>
            <a:off x="7393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a:hlinkClick r:id="rId5" action="ppaction://hlinksldjump"/>
          </p:cNvPr>
          <p:cNvSpPr/>
          <p:nvPr/>
        </p:nvSpPr>
        <p:spPr>
          <a:xfrm>
            <a:off x="18454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a:hlinkClick r:id="rId6" action="ppaction://hlinksldjump"/>
          </p:cNvPr>
          <p:cNvSpPr/>
          <p:nvPr/>
        </p:nvSpPr>
        <p:spPr>
          <a:xfrm>
            <a:off x="29515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3">
            <a:hlinkClick r:id="rId7" action="ppaction://hlinksldjump"/>
          </p:cNvPr>
          <p:cNvSpPr/>
          <p:nvPr/>
        </p:nvSpPr>
        <p:spPr>
          <a:xfrm>
            <a:off x="405760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3">
            <a:hlinkClick r:id="rId8" action="ppaction://hlinksldjump"/>
          </p:cNvPr>
          <p:cNvSpPr/>
          <p:nvPr/>
        </p:nvSpPr>
        <p:spPr>
          <a:xfrm>
            <a:off x="516367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3">
            <a:hlinkClick r:id="rId9" action="ppaction://hlinksldjump"/>
          </p:cNvPr>
          <p:cNvSpPr/>
          <p:nvPr/>
        </p:nvSpPr>
        <p:spPr>
          <a:xfrm>
            <a:off x="6269750"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3">
            <a:hlinkClick r:id="rId10" action="ppaction://hlinksldjump"/>
          </p:cNvPr>
          <p:cNvSpPr/>
          <p:nvPr/>
        </p:nvSpPr>
        <p:spPr>
          <a:xfrm>
            <a:off x="7375825" y="1039425"/>
            <a:ext cx="964500" cy="39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3"/>
          <p:cNvSpPr txBox="1"/>
          <p:nvPr/>
        </p:nvSpPr>
        <p:spPr>
          <a:xfrm>
            <a:off x="832175" y="1708325"/>
            <a:ext cx="7300800" cy="747900"/>
          </a:xfrm>
          <a:prstGeom prst="rect">
            <a:avLst/>
          </a:prstGeom>
          <a:noFill/>
          <a:ln>
            <a:noFill/>
          </a:ln>
        </p:spPr>
        <p:txBody>
          <a:bodyPr spcFirstLastPara="1" wrap="square" lIns="91425" tIns="91425" rIns="91425" bIns="91425" anchor="t" anchorCtr="0">
            <a:noAutofit/>
          </a:bodyPr>
          <a:lstStyle/>
          <a:p>
            <a:pPr algn="ctr"/>
            <a:r>
              <a:rPr lang="en" sz="1800" dirty="0">
                <a:latin typeface="Playfair Display"/>
                <a:ea typeface="Lobster"/>
                <a:cs typeface="Lobster"/>
              </a:rPr>
              <a:t>The first day of school's read aloud will be from "The Kissing Hand".</a:t>
            </a:r>
          </a:p>
          <a:p>
            <a:pPr algn="ctr"/>
            <a:r>
              <a:rPr lang="en" sz="1800" dirty="0">
                <a:latin typeface="Playfair Display"/>
                <a:ea typeface="Lobster"/>
                <a:cs typeface="Lobster"/>
              </a:rPr>
              <a:t>I will be sending the DA students the same activities and supplies as our friends here in class. </a:t>
            </a:r>
          </a:p>
        </p:txBody>
      </p:sp>
      <p:pic>
        <p:nvPicPr>
          <p:cNvPr id="3" name="Picture 2" descr="A close up of a flower&#10;&#10;Description automatically generated">
            <a:extLst>
              <a:ext uri="{FF2B5EF4-FFF2-40B4-BE49-F238E27FC236}">
                <a16:creationId xmlns:a16="http://schemas.microsoft.com/office/drawing/2014/main" id="{3848DE42-5032-485E-BA62-E47CDBBFACF5}"/>
              </a:ext>
            </a:extLst>
          </p:cNvPr>
          <p:cNvPicPr>
            <a:picLocks noChangeAspect="1"/>
          </p:cNvPicPr>
          <p:nvPr/>
        </p:nvPicPr>
        <p:blipFill>
          <a:blip r:embed="rId11"/>
          <a:stretch>
            <a:fillRect/>
          </a:stretch>
        </p:blipFill>
        <p:spPr>
          <a:xfrm>
            <a:off x="804281" y="2988355"/>
            <a:ext cx="2005669" cy="1717168"/>
          </a:xfrm>
          <a:prstGeom prst="rect">
            <a:avLst/>
          </a:prstGeom>
        </p:spPr>
      </p:pic>
      <p:pic>
        <p:nvPicPr>
          <p:cNvPr id="5" name="Picture 4" descr="A picture containing toy&#10;&#10;Description automatically generated">
            <a:extLst>
              <a:ext uri="{FF2B5EF4-FFF2-40B4-BE49-F238E27FC236}">
                <a16:creationId xmlns:a16="http://schemas.microsoft.com/office/drawing/2014/main" id="{C30F3EC2-5255-4E11-8A65-CF833EC9B260}"/>
              </a:ext>
            </a:extLst>
          </p:cNvPr>
          <p:cNvPicPr>
            <a:picLocks noChangeAspect="1"/>
          </p:cNvPicPr>
          <p:nvPr/>
        </p:nvPicPr>
        <p:blipFill>
          <a:blip r:embed="rId12"/>
          <a:stretch>
            <a:fillRect/>
          </a:stretch>
        </p:blipFill>
        <p:spPr>
          <a:xfrm>
            <a:off x="6334052" y="2571750"/>
            <a:ext cx="2404823" cy="2249298"/>
          </a:xfrm>
          <a:prstGeom prst="rect">
            <a:avLst/>
          </a:prstGeom>
        </p:spPr>
      </p:pic>
      <p:pic>
        <p:nvPicPr>
          <p:cNvPr id="7" name="Picture 6" descr="A close up of a logo&#10;&#10;Description automatically generated">
            <a:extLst>
              <a:ext uri="{FF2B5EF4-FFF2-40B4-BE49-F238E27FC236}">
                <a16:creationId xmlns:a16="http://schemas.microsoft.com/office/drawing/2014/main" id="{6DF1F137-13F3-493D-B57A-3BD242D78E5A}"/>
              </a:ext>
            </a:extLst>
          </p:cNvPr>
          <p:cNvPicPr>
            <a:picLocks noChangeAspect="1"/>
          </p:cNvPicPr>
          <p:nvPr/>
        </p:nvPicPr>
        <p:blipFill>
          <a:blip r:embed="rId13"/>
          <a:stretch>
            <a:fillRect/>
          </a:stretch>
        </p:blipFill>
        <p:spPr>
          <a:xfrm>
            <a:off x="3774141" y="2988355"/>
            <a:ext cx="2160755" cy="18628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00D6-165B-3942-A6CC-130C80123636}"/>
              </a:ext>
            </a:extLst>
          </p:cNvPr>
          <p:cNvSpPr>
            <a:spLocks noGrp="1"/>
          </p:cNvSpPr>
          <p:nvPr>
            <p:ph type="title"/>
          </p:nvPr>
        </p:nvSpPr>
        <p:spPr/>
        <p:txBody>
          <a:bodyPr/>
          <a:lstStyle/>
          <a:p>
            <a:r>
              <a:rPr lang="en-US" dirty="0"/>
              <a:t>      Title I at Fort Braden- What is it? </a:t>
            </a:r>
          </a:p>
        </p:txBody>
      </p:sp>
      <p:sp>
        <p:nvSpPr>
          <p:cNvPr id="3" name="Text Placeholder 2">
            <a:extLst>
              <a:ext uri="{FF2B5EF4-FFF2-40B4-BE49-F238E27FC236}">
                <a16:creationId xmlns:a16="http://schemas.microsoft.com/office/drawing/2014/main" id="{0F740748-DEFF-BF49-B866-00F5AFD084A2}"/>
              </a:ext>
            </a:extLst>
          </p:cNvPr>
          <p:cNvSpPr>
            <a:spLocks noGrp="1"/>
          </p:cNvSpPr>
          <p:nvPr>
            <p:ph type="body" idx="1"/>
          </p:nvPr>
        </p:nvSpPr>
        <p:spPr/>
        <p:txBody>
          <a:bodyPr/>
          <a:lstStyle/>
          <a:p>
            <a:r>
              <a:rPr lang="en-US" b="1" u="sng" dirty="0"/>
              <a:t>TITLE I at Fort Braden – What is it?</a:t>
            </a:r>
            <a:endParaRPr lang="en-US" dirty="0"/>
          </a:p>
          <a:p>
            <a:r>
              <a:rPr lang="en-US" sz="1100" b="1" dirty="0">
                <a:latin typeface="+mj-lt"/>
              </a:rPr>
              <a:t>Leon County Title I Program receives Federal funds to provide supplemental instruction to students of public schools, neglected or delinquent sites, non-public schools, and homeless children. Services are provided for all students school-wide at Fort Braden. All K-8 Title I schools have 60% or more of their students on free or reduced lunch as determined by an Annual Economic Survey. Services are also provided to all students at eligible, neglected, or delinquent sites including Capital City Youth Services, Father Flanagan's Boys and Girl's Town of North Florida, Florida Baptist Children's Home, Homeless, Disc Village/ADT, Leon County Detention Center, Leon County Jail, PACE Center for Girls, Devereux Residential Center, Tallahassee Marine Institute, and LCS </a:t>
            </a:r>
            <a:r>
              <a:rPr lang="en-US" sz="1100" b="1" dirty="0" err="1">
                <a:latin typeface="+mj-lt"/>
              </a:rPr>
              <a:t>Ghazvini</a:t>
            </a:r>
            <a:r>
              <a:rPr lang="en-US" sz="1100" b="1" dirty="0">
                <a:latin typeface="+mj-lt"/>
              </a:rPr>
              <a:t> Transition Center.</a:t>
            </a:r>
            <a:endParaRPr lang="en-US" sz="1100" dirty="0">
              <a:latin typeface="+mj-lt"/>
            </a:endParaRPr>
          </a:p>
          <a:p>
            <a:r>
              <a:rPr lang="en-US" sz="1100" b="1" dirty="0">
                <a:latin typeface="+mj-lt"/>
              </a:rPr>
              <a:t>Leon County Title I school plans are written by individual school sites and are directly correlated to the School Improvement Plan.</a:t>
            </a:r>
            <a:endParaRPr lang="en-US" sz="1100" dirty="0">
              <a:latin typeface="+mj-lt"/>
            </a:endParaRPr>
          </a:p>
          <a:p>
            <a:r>
              <a:rPr lang="en-US" sz="1100" b="1" dirty="0">
                <a:latin typeface="+mj-lt"/>
              </a:rPr>
              <a:t>Schools in Leon County use Title I funds to support federal, state and local goals reflected in individual school plans. Teachers, parents, administrators, students, and all stakeholders are involved in the development </a:t>
            </a:r>
            <a:r>
              <a:rPr lang="en-US" sz="1100" b="1" dirty="0" err="1">
                <a:latin typeface="+mj-lt"/>
              </a:rPr>
              <a:t>andimplementation</a:t>
            </a:r>
            <a:r>
              <a:rPr lang="en-US" sz="1100" b="1" dirty="0">
                <a:latin typeface="+mj-lt"/>
              </a:rPr>
              <a:t> of each school's plan. A strong </a:t>
            </a:r>
            <a:r>
              <a:rPr lang="en-US" sz="1100" b="1" dirty="0" err="1">
                <a:latin typeface="+mj-lt"/>
              </a:rPr>
              <a:t>parentalinvolvement</a:t>
            </a:r>
            <a:r>
              <a:rPr lang="en-US" sz="1100" b="1" dirty="0">
                <a:latin typeface="+mj-lt"/>
              </a:rPr>
              <a:t> component is integrated throughout the plan at each site and each school utilizes a Parent, Student and Teacher Compact.</a:t>
            </a:r>
            <a:endParaRPr lang="en-US" sz="1100" dirty="0">
              <a:latin typeface="+mj-lt"/>
            </a:endParaRPr>
          </a:p>
          <a:p>
            <a:r>
              <a:rPr lang="en-US" dirty="0"/>
              <a:t> </a:t>
            </a:r>
          </a:p>
          <a:p>
            <a:endParaRPr lang="en-US" dirty="0"/>
          </a:p>
        </p:txBody>
      </p:sp>
    </p:spTree>
    <p:extLst>
      <p:ext uri="{BB962C8B-B14F-4D97-AF65-F5344CB8AC3E}">
        <p14:creationId xmlns:p14="http://schemas.microsoft.com/office/powerpoint/2010/main" val="418902086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TotalTime>
  <Words>925</Words>
  <Application>Microsoft Macintosh PowerPoint</Application>
  <PresentationFormat>On-screen Show (16:9)</PresentationFormat>
  <Paragraphs>37</Paragraphs>
  <Slides>9</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Lobster</vt:lpstr>
      <vt:lpstr>Playfair Display</vt:lpstr>
      <vt:lpstr>Indie Flower</vt:lpstr>
      <vt:lpstr>Hadassah Friedlaender</vt:lpstr>
      <vt:lpstr>Calibri</vt:lpstr>
      <vt:lpstr>Arial</vt:lpstr>
      <vt:lpstr>Wingdings</vt:lpstr>
      <vt:lpstr>Shadows Into Light</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Title I at Fort Braden- What is it?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Norton, Lakendria</dc:creator>
  <cp:lastModifiedBy>Norton, Lakendria</cp:lastModifiedBy>
  <cp:revision>96</cp:revision>
  <dcterms:modified xsi:type="dcterms:W3CDTF">2020-08-21T18:23:42Z</dcterms:modified>
</cp:coreProperties>
</file>